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Raleway Light"/>
      <p:regular r:id="rId11"/>
      <p:bold r:id="rId12"/>
      <p:italic r:id="rId13"/>
      <p:bold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Exo 2"/>
      <p:regular r:id="rId19"/>
      <p:bold r:id="rId20"/>
      <p:italic r:id="rId21"/>
      <p:boldItalic r:id="rId22"/>
    </p:embeddedFont>
    <p:embeddedFont>
      <p:font typeface="Roboto"/>
      <p:regular r:id="rId23"/>
      <p:bold r:id="rId24"/>
      <p:italic r:id="rId25"/>
      <p:boldItalic r:id="rId26"/>
    </p:embeddedFont>
    <p:embeddedFont>
      <p:font typeface="Trebuchet MS" panose="020B0603020202020204" pitchFamily="34" charset="0"/>
      <p:regular r:id="rId27"/>
      <p:bold r:id="rId28"/>
      <p:italic r:id="rId29"/>
      <p:boldItalic r:id="rId30"/>
    </p:embeddedFont>
    <p:embeddedFont>
      <p:font typeface="Raleway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17" d="100"/>
          <a:sy n="217" d="100"/>
        </p:scale>
        <p:origin x="17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21" Type="http://schemas.openxmlformats.org/officeDocument/2006/relationships/font" Target="fonts/font11.fntdata"/><Relationship Id="rId34" Type="http://schemas.openxmlformats.org/officeDocument/2006/relationships/font" Target="fonts/font24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b55c635b8a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b55c635b8a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bbfb03f35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bbfb03f35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bbfb03f350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bbfb03f350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bbfb03f35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bbfb03f35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bf1bc5cbe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bf1bc5cbe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c236c6f84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c236c6f84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c236c6f84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c236c6f84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b790d9888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b790d9888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47875" y="1380100"/>
            <a:ext cx="69981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693931" y="2748122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109200" y="3106625"/>
            <a:ext cx="3363000" cy="0"/>
          </a:xfrm>
          <a:prstGeom prst="straightConnector1">
            <a:avLst/>
          </a:prstGeom>
          <a:noFill/>
          <a:ln w="9525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661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7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306150" y="544448"/>
            <a:ext cx="2058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1800"/>
              <a:buNone/>
              <a:defRPr sz="1800">
                <a:solidFill>
                  <a:srgbClr val="CC412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2118448" y="54444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3" hasCustomPrompt="1"/>
          </p:nvPr>
        </p:nvSpPr>
        <p:spPr>
          <a:xfrm>
            <a:off x="2101581" y="1521803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4" hasCustomPrompt="1"/>
          </p:nvPr>
        </p:nvSpPr>
        <p:spPr>
          <a:xfrm>
            <a:off x="2105406" y="248716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5" hasCustomPrompt="1"/>
          </p:nvPr>
        </p:nvSpPr>
        <p:spPr>
          <a:xfrm>
            <a:off x="5922008" y="2092638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6" hasCustomPrompt="1"/>
          </p:nvPr>
        </p:nvSpPr>
        <p:spPr>
          <a:xfrm>
            <a:off x="5922008" y="3112336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7" hasCustomPrompt="1"/>
          </p:nvPr>
        </p:nvSpPr>
        <p:spPr>
          <a:xfrm>
            <a:off x="5922008" y="4132033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8"/>
          </p:nvPr>
        </p:nvSpPr>
        <p:spPr>
          <a:xfrm>
            <a:off x="302175" y="1521803"/>
            <a:ext cx="2058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1800"/>
              <a:buNone/>
              <a:defRPr sz="1800">
                <a:solidFill>
                  <a:srgbClr val="CC412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9"/>
          </p:nvPr>
        </p:nvSpPr>
        <p:spPr>
          <a:xfrm>
            <a:off x="306000" y="2487168"/>
            <a:ext cx="2058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1800"/>
              <a:buNone/>
              <a:defRPr sz="1800">
                <a:solidFill>
                  <a:srgbClr val="CC412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ctrTitle" idx="13"/>
          </p:nvPr>
        </p:nvSpPr>
        <p:spPr>
          <a:xfrm>
            <a:off x="6811550" y="2092638"/>
            <a:ext cx="2058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1800"/>
              <a:buNone/>
              <a:defRPr sz="1800">
                <a:solidFill>
                  <a:srgbClr val="CC41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 idx="14"/>
          </p:nvPr>
        </p:nvSpPr>
        <p:spPr>
          <a:xfrm>
            <a:off x="6811550" y="3112336"/>
            <a:ext cx="2058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1800"/>
              <a:buNone/>
              <a:defRPr sz="1800">
                <a:solidFill>
                  <a:srgbClr val="CC41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5"/>
          </p:nvPr>
        </p:nvSpPr>
        <p:spPr>
          <a:xfrm>
            <a:off x="6811550" y="4132033"/>
            <a:ext cx="2058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1800"/>
              <a:buNone/>
              <a:defRPr sz="1800">
                <a:solidFill>
                  <a:srgbClr val="CC41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 b="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 b="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 b="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 b="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 b="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 b="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 b="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 b="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cxnSp>
        <p:nvCxnSpPr>
          <p:cNvPr id="26" name="Google Shape;26;p3"/>
          <p:cNvCxnSpPr/>
          <p:nvPr/>
        </p:nvCxnSpPr>
        <p:spPr>
          <a:xfrm>
            <a:off x="3295350" y="-95750"/>
            <a:ext cx="0" cy="2337900"/>
          </a:xfrm>
          <a:prstGeom prst="straightConnector1">
            <a:avLst/>
          </a:prstGeom>
          <a:noFill/>
          <a:ln w="9525" cap="flat" cmpd="sng">
            <a:solidFill>
              <a:srgbClr val="A61C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3"/>
          <p:cNvCxnSpPr/>
          <p:nvPr/>
        </p:nvCxnSpPr>
        <p:spPr>
          <a:xfrm>
            <a:off x="5745725" y="2931300"/>
            <a:ext cx="0" cy="2337900"/>
          </a:xfrm>
          <a:prstGeom prst="straightConnector1">
            <a:avLst/>
          </a:prstGeom>
          <a:noFill/>
          <a:ln w="9525" cap="flat" cmpd="sng">
            <a:solidFill>
              <a:srgbClr val="A61C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3"/>
          <p:cNvSpPr txBox="1">
            <a:spLocks noGrp="1"/>
          </p:cNvSpPr>
          <p:nvPr>
            <p:ph type="title" idx="16"/>
          </p:nvPr>
        </p:nvSpPr>
        <p:spPr>
          <a:xfrm>
            <a:off x="3381525" y="1572300"/>
            <a:ext cx="2259600" cy="19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CUSTOM_18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ctrTitle"/>
          </p:nvPr>
        </p:nvSpPr>
        <p:spPr>
          <a:xfrm flipH="1">
            <a:off x="842850" y="3085150"/>
            <a:ext cx="5005500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"/>
          </p:nvPr>
        </p:nvSpPr>
        <p:spPr>
          <a:xfrm>
            <a:off x="898564" y="4028959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cxnSp>
        <p:nvCxnSpPr>
          <p:cNvPr id="32" name="Google Shape;32;p4"/>
          <p:cNvCxnSpPr/>
          <p:nvPr/>
        </p:nvCxnSpPr>
        <p:spPr>
          <a:xfrm>
            <a:off x="-135650" y="4107250"/>
            <a:ext cx="3933600" cy="0"/>
          </a:xfrm>
          <a:prstGeom prst="straightConnector1">
            <a:avLst/>
          </a:prstGeom>
          <a:noFill/>
          <a:ln w="9525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3" name="Google Shape;3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75949" y="0"/>
            <a:ext cx="5268050" cy="526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>
  <p:cSld name="CUSTOM_18_1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>
            <a:spLocks noGrp="1"/>
          </p:cNvSpPr>
          <p:nvPr>
            <p:ph type="ctrTitle"/>
          </p:nvPr>
        </p:nvSpPr>
        <p:spPr>
          <a:xfrm flipH="1">
            <a:off x="3376500" y="3085150"/>
            <a:ext cx="5005500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4100489" y="4028959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3">
  <p:cSld name="CUSTOM_18_1_1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ctrTitle"/>
          </p:nvPr>
        </p:nvSpPr>
        <p:spPr>
          <a:xfrm flipH="1">
            <a:off x="842850" y="3085150"/>
            <a:ext cx="5005500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ubTitle" idx="1"/>
          </p:nvPr>
        </p:nvSpPr>
        <p:spPr>
          <a:xfrm>
            <a:off x="898564" y="4028959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cxnSp>
        <p:nvCxnSpPr>
          <p:cNvPr id="41" name="Google Shape;41;p6"/>
          <p:cNvCxnSpPr/>
          <p:nvPr/>
        </p:nvCxnSpPr>
        <p:spPr>
          <a:xfrm>
            <a:off x="-135650" y="4107250"/>
            <a:ext cx="3933600" cy="0"/>
          </a:xfrm>
          <a:prstGeom prst="straightConnector1">
            <a:avLst/>
          </a:prstGeom>
          <a:noFill/>
          <a:ln w="9525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2" name="Google Shape;4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75952" y="-124548"/>
            <a:ext cx="5268050" cy="526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dpoint">
  <p:cSld name="CUSTOM_18_1_1_1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ctrTitle"/>
          </p:nvPr>
        </p:nvSpPr>
        <p:spPr>
          <a:xfrm flipH="1">
            <a:off x="842850" y="3085150"/>
            <a:ext cx="5005500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ubTitle" idx="1"/>
          </p:nvPr>
        </p:nvSpPr>
        <p:spPr>
          <a:xfrm>
            <a:off x="898564" y="4028959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-135650" y="4107250"/>
            <a:ext cx="3933600" cy="0"/>
          </a:xfrm>
          <a:prstGeom prst="straightConnector1">
            <a:avLst/>
          </a:prstGeom>
          <a:noFill/>
          <a:ln w="9525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28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ctrTitle" idx="2"/>
          </p:nvPr>
        </p:nvSpPr>
        <p:spPr>
          <a:xfrm>
            <a:off x="674010" y="1420667"/>
            <a:ext cx="17931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ubTitle" idx="1"/>
          </p:nvPr>
        </p:nvSpPr>
        <p:spPr>
          <a:xfrm>
            <a:off x="674010" y="1714917"/>
            <a:ext cx="1708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ctrTitle" idx="3"/>
          </p:nvPr>
        </p:nvSpPr>
        <p:spPr>
          <a:xfrm>
            <a:off x="761760" y="3267373"/>
            <a:ext cx="17931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ubTitle" idx="4"/>
          </p:nvPr>
        </p:nvSpPr>
        <p:spPr>
          <a:xfrm>
            <a:off x="761760" y="3561623"/>
            <a:ext cx="1708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ctrTitle" idx="5"/>
          </p:nvPr>
        </p:nvSpPr>
        <p:spPr>
          <a:xfrm>
            <a:off x="5119122" y="1299042"/>
            <a:ext cx="17931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ubTitle" idx="6"/>
          </p:nvPr>
        </p:nvSpPr>
        <p:spPr>
          <a:xfrm>
            <a:off x="5119124" y="1593292"/>
            <a:ext cx="17931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ctrTitle" idx="7"/>
          </p:nvPr>
        </p:nvSpPr>
        <p:spPr>
          <a:xfrm>
            <a:off x="5047297" y="3267373"/>
            <a:ext cx="17931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ubTitle" idx="8"/>
          </p:nvPr>
        </p:nvSpPr>
        <p:spPr>
          <a:xfrm>
            <a:off x="5047299" y="3561623"/>
            <a:ext cx="17931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cxnSp>
        <p:nvCxnSpPr>
          <p:cNvPr id="57" name="Google Shape;57;p8"/>
          <p:cNvCxnSpPr/>
          <p:nvPr/>
        </p:nvCxnSpPr>
        <p:spPr>
          <a:xfrm>
            <a:off x="4568550" y="2266025"/>
            <a:ext cx="0" cy="3039900"/>
          </a:xfrm>
          <a:prstGeom prst="straightConnector1">
            <a:avLst/>
          </a:prstGeom>
          <a:noFill/>
          <a:ln w="9525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pdates">
  <p:cSld name="CUSTOM_33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/>
        </p:nvSpPr>
        <p:spPr>
          <a:xfrm>
            <a:off x="642050" y="1146650"/>
            <a:ext cx="8042100" cy="3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C3E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0" name="Google Shape;60;p9"/>
          <p:cNvSpPr/>
          <p:nvPr/>
        </p:nvSpPr>
        <p:spPr>
          <a:xfrm>
            <a:off x="4136100" y="923175"/>
            <a:ext cx="871800" cy="366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377850" y="202150"/>
            <a:ext cx="83883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163800" y="1224100"/>
            <a:ext cx="8816400" cy="36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700"/>
              <a:buFont typeface="Raleway"/>
              <a:buNone/>
              <a:defRPr sz="2700" b="1">
                <a:solidFill>
                  <a:srgbClr val="2C3E5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○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■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○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■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○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aleway Light"/>
              <a:buChar char="■"/>
              <a:defRPr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ontus.olofsson@nas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tempo.si.edu/overview.html" TargetMode="External"/><Relationship Id="rId3" Type="http://schemas.openxmlformats.org/officeDocument/2006/relationships/hyperlink" Target="https://www.earthdata.nasa.gov/esds/impact/snwg/solutions" TargetMode="External"/><Relationship Id="rId7" Type="http://schemas.openxmlformats.org/officeDocument/2006/relationships/hyperlink" Target="https://www.jpl.nasa.gov/go/oper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earthdata.nasa.gov/learn/find-data/near-real-time/icesat2-nrt" TargetMode="External"/><Relationship Id="rId5" Type="http://schemas.openxmlformats.org/officeDocument/2006/relationships/hyperlink" Target="https://impact.earthdata.nasa.gov/casei/" TargetMode="External"/><Relationship Id="rId4" Type="http://schemas.openxmlformats.org/officeDocument/2006/relationships/hyperlink" Target="https://lpdaac.usgs.gov/data/get-started-data/collection-overview/missions/harmonized-landsat-sentinel-2-hls-overview/" TargetMode="External"/><Relationship Id="rId9" Type="http://schemas.openxmlformats.org/officeDocument/2006/relationships/hyperlink" Target="https://pandora.gsfc.nasa.gov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ctrTitle"/>
          </p:nvPr>
        </p:nvSpPr>
        <p:spPr>
          <a:xfrm>
            <a:off x="2484225" y="1357050"/>
            <a:ext cx="6594900" cy="1782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Century Gothic"/>
              <a:buNone/>
            </a:pPr>
            <a:r>
              <a:rPr lang="en" sz="3900"/>
              <a:t>The Satellite Needs Working Group – overview and status update</a:t>
            </a:r>
            <a:endParaRPr sz="3900"/>
          </a:p>
        </p:txBody>
      </p:sp>
      <p:sp>
        <p:nvSpPr>
          <p:cNvPr id="68" name="Google Shape;68;p10"/>
          <p:cNvSpPr txBox="1">
            <a:spLocks noGrp="1"/>
          </p:cNvSpPr>
          <p:nvPr>
            <p:ph type="subTitle" idx="1"/>
          </p:nvPr>
        </p:nvSpPr>
        <p:spPr>
          <a:xfrm>
            <a:off x="4727256" y="2748122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2, 2023</a:t>
            </a:r>
            <a:endParaRPr/>
          </a:p>
        </p:txBody>
      </p:sp>
      <p:sp>
        <p:nvSpPr>
          <p:cNvPr id="69" name="Google Shape;69;p10"/>
          <p:cNvSpPr txBox="1"/>
          <p:nvPr/>
        </p:nvSpPr>
        <p:spPr>
          <a:xfrm>
            <a:off x="2837250" y="3661500"/>
            <a:ext cx="6242100" cy="10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C4125"/>
                </a:solidFill>
                <a:latin typeface="Raleway"/>
                <a:ea typeface="Raleway"/>
                <a:cs typeface="Raleway"/>
                <a:sym typeface="Raleway"/>
              </a:rPr>
              <a:t>Pontus Olofsson </a:t>
            </a:r>
            <a:endParaRPr b="1">
              <a:solidFill>
                <a:srgbClr val="CC412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pontus.olofsson@nasa.gov</a:t>
            </a:r>
            <a:r>
              <a:rPr lang="en" b="1">
                <a:solidFill>
                  <a:srgbClr val="CC412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>
              <a:solidFill>
                <a:srgbClr val="CC412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NASA Marshall Space Flight Center</a:t>
            </a:r>
            <a:endParaRPr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0" name="Google Shape;70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0127" y="4575977"/>
            <a:ext cx="953325" cy="50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1324" y="137138"/>
            <a:ext cx="1230927" cy="61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377850" y="1307825"/>
            <a:ext cx="8388300" cy="26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Goal of the Satellite Needs </a:t>
            </a:r>
            <a:endParaRPr sz="2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Working Group (SNWG): </a:t>
            </a:r>
            <a:endParaRPr sz="2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 sz="2900" i="1"/>
              <a:t>Implement solutions that address Earth observation-needs of federal agencies</a:t>
            </a:r>
            <a:endParaRPr sz="2900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2"/>
          <p:cNvGrpSpPr/>
          <p:nvPr/>
        </p:nvGrpSpPr>
        <p:grpSpPr>
          <a:xfrm>
            <a:off x="1743596" y="54"/>
            <a:ext cx="5143506" cy="5143506"/>
            <a:chOff x="2820225" y="891450"/>
            <a:chExt cx="3175200" cy="3175200"/>
          </a:xfrm>
        </p:grpSpPr>
        <p:sp>
          <p:nvSpPr>
            <p:cNvPr id="82" name="Google Shape;82;p12"/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name="adj1" fmla="val 5399801"/>
                <a:gd name="adj2" fmla="val 3012680"/>
                <a:gd name="adj3" fmla="val 6939"/>
              </a:avLst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2"/>
            <p:cNvSpPr/>
            <p:nvPr/>
          </p:nvSpPr>
          <p:spPr>
            <a:xfrm rot="10800000">
              <a:off x="3175023" y="1179900"/>
              <a:ext cx="450600" cy="450600"/>
            </a:xfrm>
            <a:prstGeom prst="rtTriangle">
              <a:avLst/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84;p12"/>
          <p:cNvGrpSpPr/>
          <p:nvPr/>
        </p:nvGrpSpPr>
        <p:grpSpPr>
          <a:xfrm>
            <a:off x="2426475" y="4052132"/>
            <a:ext cx="1332300" cy="914700"/>
            <a:chOff x="3798075" y="775532"/>
            <a:chExt cx="1332300" cy="914700"/>
          </a:xfrm>
        </p:grpSpPr>
        <p:sp>
          <p:nvSpPr>
            <p:cNvPr id="85" name="Google Shape;85;p12"/>
            <p:cNvSpPr/>
            <p:nvPr/>
          </p:nvSpPr>
          <p:spPr>
            <a:xfrm>
              <a:off x="3798075" y="1060532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NASA HQ identifies and selects implementation teams</a:t>
              </a:r>
              <a:endParaRPr sz="1500">
                <a:solidFill>
                  <a:srgbClr val="FFFFFF"/>
                </a:solidFill>
              </a:endParaRPr>
            </a:p>
          </p:txBody>
        </p:sp>
        <p:sp>
          <p:nvSpPr>
            <p:cNvPr id="86" name="Google Shape;86;p12"/>
            <p:cNvSpPr/>
            <p:nvPr/>
          </p:nvSpPr>
          <p:spPr>
            <a:xfrm>
              <a:off x="3798075" y="775532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STEP 6</a:t>
              </a:r>
              <a:endParaRPr sz="1200">
                <a:solidFill>
                  <a:srgbClr val="FFFFFF"/>
                </a:solidFill>
              </a:endParaRPr>
            </a:p>
          </p:txBody>
        </p:sp>
      </p:grpSp>
      <p:grpSp>
        <p:nvGrpSpPr>
          <p:cNvPr id="87" name="Google Shape;87;p12"/>
          <p:cNvGrpSpPr/>
          <p:nvPr/>
        </p:nvGrpSpPr>
        <p:grpSpPr>
          <a:xfrm>
            <a:off x="1398975" y="2909132"/>
            <a:ext cx="1332300" cy="914700"/>
            <a:chOff x="2389575" y="2071477"/>
            <a:chExt cx="1332300" cy="914700"/>
          </a:xfrm>
        </p:grpSpPr>
        <p:sp>
          <p:nvSpPr>
            <p:cNvPr id="88" name="Google Shape;88;p12"/>
            <p:cNvSpPr/>
            <p:nvPr/>
          </p:nvSpPr>
          <p:spPr>
            <a:xfrm>
              <a:off x="2389575" y="235647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NASA MSFC manages, formulates, and, reviews implementation of funded solutions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9" name="Google Shape;89;p12"/>
            <p:cNvSpPr/>
            <p:nvPr/>
          </p:nvSpPr>
          <p:spPr>
            <a:xfrm>
              <a:off x="2389575" y="2071477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STEP 7</a:t>
              </a:r>
              <a:endParaRPr sz="1200">
                <a:solidFill>
                  <a:srgbClr val="FFFFFF"/>
                </a:solidFill>
              </a:endParaRPr>
            </a:p>
          </p:txBody>
        </p:sp>
      </p:grpSp>
      <p:grpSp>
        <p:nvGrpSpPr>
          <p:cNvPr id="90" name="Google Shape;90;p12"/>
          <p:cNvGrpSpPr/>
          <p:nvPr/>
        </p:nvGrpSpPr>
        <p:grpSpPr>
          <a:xfrm>
            <a:off x="4255275" y="4205377"/>
            <a:ext cx="1332300" cy="914700"/>
            <a:chOff x="2734175" y="3367177"/>
            <a:chExt cx="1332300" cy="914700"/>
          </a:xfrm>
        </p:grpSpPr>
        <p:sp>
          <p:nvSpPr>
            <p:cNvPr id="91" name="Google Shape;91;p12"/>
            <p:cNvSpPr/>
            <p:nvPr/>
          </p:nvSpPr>
          <p:spPr>
            <a:xfrm>
              <a:off x="2734175" y="365217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Congress appropriates funds for a subset of solutions prioritized by the Exec. Branch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" name="Google Shape;92;p12"/>
            <p:cNvSpPr/>
            <p:nvPr/>
          </p:nvSpPr>
          <p:spPr>
            <a:xfrm>
              <a:off x="2734175" y="3367177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STEP 5</a:t>
              </a:r>
              <a:endParaRPr sz="1200">
                <a:solidFill>
                  <a:srgbClr val="FFFFFF"/>
                </a:solidFill>
              </a:endParaRPr>
            </a:p>
          </p:txBody>
        </p:sp>
      </p:grpSp>
      <p:grpSp>
        <p:nvGrpSpPr>
          <p:cNvPr id="93" name="Google Shape;93;p12"/>
          <p:cNvGrpSpPr/>
          <p:nvPr/>
        </p:nvGrpSpPr>
        <p:grpSpPr>
          <a:xfrm>
            <a:off x="6120975" y="2071480"/>
            <a:ext cx="1332300" cy="914700"/>
            <a:chOff x="5968575" y="2300077"/>
            <a:chExt cx="1332300" cy="914700"/>
          </a:xfrm>
        </p:grpSpPr>
        <p:sp>
          <p:nvSpPr>
            <p:cNvPr id="94" name="Google Shape;94;p12"/>
            <p:cNvSpPr/>
            <p:nvPr/>
          </p:nvSpPr>
          <p:spPr>
            <a:xfrm>
              <a:off x="5968575" y="258507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Responses are vetted by each agency’s senior leadership and sent to USGEO</a:t>
              </a:r>
              <a:endParaRPr sz="1500">
                <a:solidFill>
                  <a:srgbClr val="FFFFFF"/>
                </a:solidFill>
              </a:endParaRPr>
            </a:p>
          </p:txBody>
        </p:sp>
        <p:sp>
          <p:nvSpPr>
            <p:cNvPr id="95" name="Google Shape;95;p12"/>
            <p:cNvSpPr/>
            <p:nvPr/>
          </p:nvSpPr>
          <p:spPr>
            <a:xfrm>
              <a:off x="5968575" y="2300077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STEP 3</a:t>
              </a:r>
              <a:endParaRPr sz="1200">
                <a:solidFill>
                  <a:srgbClr val="FFFFFF"/>
                </a:solidFill>
              </a:endParaRPr>
            </a:p>
          </p:txBody>
        </p:sp>
      </p:grpSp>
      <p:grpSp>
        <p:nvGrpSpPr>
          <p:cNvPr id="96" name="Google Shape;96;p12"/>
          <p:cNvGrpSpPr/>
          <p:nvPr/>
        </p:nvGrpSpPr>
        <p:grpSpPr>
          <a:xfrm>
            <a:off x="1207275" y="1766132"/>
            <a:ext cx="1332300" cy="914700"/>
            <a:chOff x="3798075" y="775532"/>
            <a:chExt cx="1332300" cy="914700"/>
          </a:xfrm>
        </p:grpSpPr>
        <p:sp>
          <p:nvSpPr>
            <p:cNvPr id="97" name="Google Shape;97;p12"/>
            <p:cNvSpPr/>
            <p:nvPr/>
          </p:nvSpPr>
          <p:spPr>
            <a:xfrm>
              <a:off x="3798075" y="1060532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NASA MSFC manages stakeholder engagement</a:t>
              </a:r>
              <a:endParaRPr sz="1500">
                <a:solidFill>
                  <a:srgbClr val="FFFFFF"/>
                </a:solidFill>
              </a:endParaRPr>
            </a:p>
          </p:txBody>
        </p:sp>
        <p:sp>
          <p:nvSpPr>
            <p:cNvPr id="98" name="Google Shape;98;p12"/>
            <p:cNvSpPr/>
            <p:nvPr/>
          </p:nvSpPr>
          <p:spPr>
            <a:xfrm>
              <a:off x="3798075" y="775532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STEP 8</a:t>
              </a:r>
              <a:endParaRPr sz="1200">
                <a:solidFill>
                  <a:srgbClr val="FFFFFF"/>
                </a:solidFill>
              </a:endParaRPr>
            </a:p>
          </p:txBody>
        </p:sp>
      </p:grpSp>
      <p:grpSp>
        <p:nvGrpSpPr>
          <p:cNvPr id="99" name="Google Shape;99;p12"/>
          <p:cNvGrpSpPr/>
          <p:nvPr/>
        </p:nvGrpSpPr>
        <p:grpSpPr>
          <a:xfrm>
            <a:off x="1816875" y="623132"/>
            <a:ext cx="1332300" cy="914700"/>
            <a:chOff x="1359675" y="470732"/>
            <a:chExt cx="1332300" cy="914700"/>
          </a:xfrm>
        </p:grpSpPr>
        <p:sp>
          <p:nvSpPr>
            <p:cNvPr id="100" name="Google Shape;100;p12"/>
            <p:cNvSpPr/>
            <p:nvPr/>
          </p:nvSpPr>
          <p:spPr>
            <a:xfrm>
              <a:off x="1359675" y="755732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NASA MSFC collects lessons learned and feedback of how solutions are adopted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1" name="Google Shape;101;p12"/>
            <p:cNvSpPr/>
            <p:nvPr/>
          </p:nvSpPr>
          <p:spPr>
            <a:xfrm>
              <a:off x="1359675" y="470732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STEP 9</a:t>
              </a:r>
              <a:endParaRPr sz="1200">
                <a:solidFill>
                  <a:srgbClr val="FFFFFF"/>
                </a:solidFill>
              </a:endParaRPr>
            </a:p>
          </p:txBody>
        </p:sp>
      </p:grpSp>
      <p:grpSp>
        <p:nvGrpSpPr>
          <p:cNvPr id="102" name="Google Shape;102;p12"/>
          <p:cNvGrpSpPr/>
          <p:nvPr/>
        </p:nvGrpSpPr>
        <p:grpSpPr>
          <a:xfrm>
            <a:off x="5626875" y="1004406"/>
            <a:ext cx="1332300" cy="914700"/>
            <a:chOff x="3798075" y="775532"/>
            <a:chExt cx="1332300" cy="914700"/>
          </a:xfrm>
        </p:grpSpPr>
        <p:sp>
          <p:nvSpPr>
            <p:cNvPr id="103" name="Google Shape;103;p12"/>
            <p:cNvSpPr/>
            <p:nvPr/>
          </p:nvSpPr>
          <p:spPr>
            <a:xfrm>
              <a:off x="3798075" y="1060532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The USGS distributes the survey and gathers responses</a:t>
              </a:r>
              <a:endParaRPr sz="1500">
                <a:solidFill>
                  <a:srgbClr val="FFFFFF"/>
                </a:solidFill>
              </a:endParaRPr>
            </a:p>
          </p:txBody>
        </p:sp>
        <p:sp>
          <p:nvSpPr>
            <p:cNvPr id="104" name="Google Shape;104;p12"/>
            <p:cNvSpPr/>
            <p:nvPr/>
          </p:nvSpPr>
          <p:spPr>
            <a:xfrm>
              <a:off x="3798075" y="775532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STEP 2</a:t>
              </a:r>
              <a:endParaRPr sz="1200">
                <a:solidFill>
                  <a:srgbClr val="FFFFFF"/>
                </a:solidFill>
              </a:endParaRPr>
            </a:p>
          </p:txBody>
        </p:sp>
      </p:grpSp>
      <p:grpSp>
        <p:nvGrpSpPr>
          <p:cNvPr id="105" name="Google Shape;105;p12"/>
          <p:cNvGrpSpPr/>
          <p:nvPr/>
        </p:nvGrpSpPr>
        <p:grpSpPr>
          <a:xfrm>
            <a:off x="4255275" y="13532"/>
            <a:ext cx="1332300" cy="914700"/>
            <a:chOff x="3798075" y="775532"/>
            <a:chExt cx="1332300" cy="914700"/>
          </a:xfrm>
        </p:grpSpPr>
        <p:sp>
          <p:nvSpPr>
            <p:cNvPr id="106" name="Google Shape;106;p12"/>
            <p:cNvSpPr/>
            <p:nvPr/>
          </p:nvSpPr>
          <p:spPr>
            <a:xfrm>
              <a:off x="3798075" y="1060532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NASA develops a survey of the needs of fed. agencies</a:t>
              </a:r>
              <a:endParaRPr sz="1600">
                <a:solidFill>
                  <a:srgbClr val="FFFFFF"/>
                </a:solidFill>
              </a:endParaRPr>
            </a:p>
          </p:txBody>
        </p:sp>
        <p:sp>
          <p:nvSpPr>
            <p:cNvPr id="107" name="Google Shape;107;p12"/>
            <p:cNvSpPr/>
            <p:nvPr/>
          </p:nvSpPr>
          <p:spPr>
            <a:xfrm>
              <a:off x="3798075" y="775532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STEP 1</a:t>
              </a:r>
              <a:endParaRPr sz="1200">
                <a:solidFill>
                  <a:srgbClr val="FFFFFF"/>
                </a:solidFill>
              </a:endParaRPr>
            </a:p>
          </p:txBody>
        </p:sp>
      </p:grpSp>
      <p:sp>
        <p:nvSpPr>
          <p:cNvPr id="108" name="Google Shape;108;p12"/>
          <p:cNvSpPr txBox="1"/>
          <p:nvPr/>
        </p:nvSpPr>
        <p:spPr>
          <a:xfrm>
            <a:off x="2819400" y="213360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2C3E50"/>
                </a:solidFill>
                <a:latin typeface="Raleway"/>
                <a:ea typeface="Raleway"/>
                <a:cs typeface="Raleway"/>
                <a:sym typeface="Raleway"/>
              </a:rPr>
              <a:t>The SNWG cycle</a:t>
            </a:r>
            <a:endParaRPr/>
          </a:p>
        </p:txBody>
      </p:sp>
      <p:grpSp>
        <p:nvGrpSpPr>
          <p:cNvPr id="109" name="Google Shape;109;p12"/>
          <p:cNvGrpSpPr/>
          <p:nvPr/>
        </p:nvGrpSpPr>
        <p:grpSpPr>
          <a:xfrm>
            <a:off x="5626875" y="3138554"/>
            <a:ext cx="3026200" cy="1115559"/>
            <a:chOff x="5626875" y="3138554"/>
            <a:chExt cx="3026200" cy="1115559"/>
          </a:xfrm>
        </p:grpSpPr>
        <p:grpSp>
          <p:nvGrpSpPr>
            <p:cNvPr id="110" name="Google Shape;110;p12"/>
            <p:cNvGrpSpPr/>
            <p:nvPr/>
          </p:nvGrpSpPr>
          <p:grpSpPr>
            <a:xfrm>
              <a:off x="5626875" y="3138554"/>
              <a:ext cx="1332300" cy="914450"/>
              <a:chOff x="5416875" y="3596027"/>
              <a:chExt cx="1332300" cy="914450"/>
            </a:xfrm>
          </p:grpSpPr>
          <p:sp>
            <p:nvSpPr>
              <p:cNvPr id="111" name="Google Shape;111;p12"/>
              <p:cNvSpPr/>
              <p:nvPr/>
            </p:nvSpPr>
            <p:spPr>
              <a:xfrm>
                <a:off x="5416875" y="3880777"/>
                <a:ext cx="1332300" cy="629700"/>
              </a:xfrm>
              <a:prstGeom prst="rect">
                <a:avLst/>
              </a:prstGeom>
              <a:solidFill>
                <a:srgbClr val="1B786E"/>
              </a:solidFill>
              <a:ln w="952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NASA, USGS, NOAA assess submission and formulates a set of solutions</a:t>
                </a: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Google Shape;112;p12"/>
              <p:cNvSpPr/>
              <p:nvPr/>
            </p:nvSpPr>
            <p:spPr>
              <a:xfrm>
                <a:off x="5416875" y="3596027"/>
                <a:ext cx="1332300" cy="285000"/>
              </a:xfrm>
              <a:prstGeom prst="round1Rect">
                <a:avLst>
                  <a:gd name="adj" fmla="val 50000"/>
                </a:avLst>
              </a:prstGeom>
              <a:solidFill>
                <a:srgbClr val="155B54"/>
              </a:solidFill>
              <a:ln w="952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STEP 4</a:t>
                </a:r>
                <a:endParaRPr sz="12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3" name="Google Shape;113;p12"/>
            <p:cNvSpPr txBox="1"/>
            <p:nvPr/>
          </p:nvSpPr>
          <p:spPr>
            <a:xfrm>
              <a:off x="7269175" y="3269213"/>
              <a:ext cx="1383900" cy="9849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‘22 cycle; </a:t>
              </a:r>
              <a:r>
                <a:rPr lang="en"/>
                <a:t>ROMs requested for 8 solutions</a:t>
              </a:r>
              <a:endParaRPr/>
            </a:p>
          </p:txBody>
        </p:sp>
        <p:cxnSp>
          <p:nvCxnSpPr>
            <p:cNvPr id="114" name="Google Shape;114;p12"/>
            <p:cNvCxnSpPr>
              <a:stCxn id="113" idx="1"/>
              <a:endCxn id="111" idx="3"/>
            </p:cNvCxnSpPr>
            <p:nvPr/>
          </p:nvCxnSpPr>
          <p:spPr>
            <a:xfrm rot="10800000">
              <a:off x="6959275" y="3738263"/>
              <a:ext cx="309900" cy="234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5" name="Google Shape;115;p12"/>
          <p:cNvGrpSpPr/>
          <p:nvPr/>
        </p:nvGrpSpPr>
        <p:grpSpPr>
          <a:xfrm>
            <a:off x="46000" y="1676025"/>
            <a:ext cx="1212300" cy="2211900"/>
            <a:chOff x="46000" y="1676025"/>
            <a:chExt cx="1212300" cy="2211900"/>
          </a:xfrm>
        </p:grpSpPr>
        <p:sp>
          <p:nvSpPr>
            <p:cNvPr id="116" name="Google Shape;116;p12"/>
            <p:cNvSpPr/>
            <p:nvPr/>
          </p:nvSpPr>
          <p:spPr>
            <a:xfrm>
              <a:off x="904900" y="1676025"/>
              <a:ext cx="353400" cy="2211900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2"/>
            <p:cNvSpPr txBox="1"/>
            <p:nvPr/>
          </p:nvSpPr>
          <p:spPr>
            <a:xfrm>
              <a:off x="46000" y="2581125"/>
              <a:ext cx="950100" cy="40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‘20 cycle</a:t>
              </a:r>
              <a:endParaRPr b="1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Four solutions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 txBox="1">
            <a:spLocks noGrp="1"/>
          </p:cNvSpPr>
          <p:nvPr>
            <p:ph type="title"/>
          </p:nvPr>
        </p:nvSpPr>
        <p:spPr>
          <a:xfrm>
            <a:off x="0" y="125950"/>
            <a:ext cx="91440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SNWG Solutions:</a:t>
            </a:r>
            <a:r>
              <a:rPr lang="en" sz="2300"/>
              <a:t> </a:t>
            </a:r>
            <a:r>
              <a:rPr lang="en" sz="1500" u="sng">
                <a:solidFill>
                  <a:schemeClr val="hlink"/>
                </a:solidFill>
                <a:hlinkClick r:id="rId3"/>
              </a:rPr>
              <a:t>https://www.earthdata.nasa.gov/esds/impact/snwg/solutions</a:t>
            </a:r>
            <a:endParaRPr sz="1500"/>
          </a:p>
        </p:txBody>
      </p:sp>
      <p:sp>
        <p:nvSpPr>
          <p:cNvPr id="123" name="Google Shape;123;p13"/>
          <p:cNvSpPr txBox="1">
            <a:spLocks noGrp="1"/>
          </p:cNvSpPr>
          <p:nvPr>
            <p:ph type="body" idx="1"/>
          </p:nvPr>
        </p:nvSpPr>
        <p:spPr>
          <a:xfrm>
            <a:off x="1119375" y="1147900"/>
            <a:ext cx="7210200" cy="38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232323"/>
                </a:solidFill>
                <a:highlight>
                  <a:srgbClr val="FFFFFF"/>
                </a:highlight>
              </a:rPr>
              <a:t>HIGHLIGHTS: </a:t>
            </a:r>
            <a:endParaRPr sz="1300">
              <a:solidFill>
                <a:srgbClr val="23232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1300">
              <a:solidFill>
                <a:srgbClr val="23232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232323"/>
                </a:solidFill>
                <a:highlight>
                  <a:srgbClr val="FFFFFF"/>
                </a:highlight>
              </a:rPr>
              <a:t>2016 cycle:</a:t>
            </a:r>
            <a:endParaRPr sz="1300">
              <a:solidFill>
                <a:srgbClr val="232323"/>
              </a:solidFill>
              <a:highlight>
                <a:srgbClr val="FFFFFF"/>
              </a:highlight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Char char="●"/>
            </a:pPr>
            <a:r>
              <a:rPr lang="en" sz="1300">
                <a:solidFill>
                  <a:srgbClr val="232323"/>
                </a:solidFill>
                <a:highlight>
                  <a:srgbClr val="FFFFFF"/>
                </a:highlight>
              </a:rPr>
              <a:t>Harmonized Landsat Sentinel-2 (</a:t>
            </a:r>
            <a:r>
              <a:rPr lang="en" sz="1300" u="sng">
                <a:solidFill>
                  <a:srgbClr val="1155CC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HLS</a:t>
            </a:r>
            <a:r>
              <a:rPr lang="en" sz="1300">
                <a:solidFill>
                  <a:srgbClr val="232323"/>
                </a:solidFill>
                <a:highlight>
                  <a:srgbClr val="FFFFFF"/>
                </a:highlight>
              </a:rPr>
              <a:t>) surface reflectance products</a:t>
            </a:r>
            <a:endParaRPr sz="1300">
              <a:solidFill>
                <a:srgbClr val="232323"/>
              </a:solidFill>
              <a:highlight>
                <a:srgbClr val="FFFFFF"/>
              </a:highlight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300"/>
              <a:buChar char="●"/>
            </a:pPr>
            <a:r>
              <a:rPr lang="en" sz="1300">
                <a:solidFill>
                  <a:srgbClr val="232323"/>
                </a:solidFill>
                <a:highlight>
                  <a:srgbClr val="FFFFFF"/>
                </a:highlight>
              </a:rPr>
              <a:t>Catalog of Archived Suborbital Earth Science Investigations (</a:t>
            </a:r>
            <a:r>
              <a:rPr lang="en" sz="1300" u="sng">
                <a:solidFill>
                  <a:srgbClr val="1155CC"/>
                </a:solidFill>
                <a:highlight>
                  <a:srgbClr val="FFFFFF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CASEI</a:t>
            </a:r>
            <a:r>
              <a:rPr lang="en" sz="1300">
                <a:solidFill>
                  <a:srgbClr val="232323"/>
                </a:solidFill>
                <a:highlight>
                  <a:srgbClr val="FFFFFF"/>
                </a:highlight>
              </a:rPr>
              <a:t>)</a:t>
            </a:r>
            <a:endParaRPr sz="1300">
              <a:solidFill>
                <a:srgbClr val="23232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232323"/>
                </a:solidFill>
                <a:highlight>
                  <a:srgbClr val="FFFFFF"/>
                </a:highlight>
              </a:rPr>
              <a:t>2018 cycle:</a:t>
            </a:r>
            <a:endParaRPr sz="1300">
              <a:solidFill>
                <a:srgbClr val="232323"/>
              </a:solidFill>
              <a:highlight>
                <a:srgbClr val="FFFFFF"/>
              </a:highlight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Char char="●"/>
            </a:pPr>
            <a:r>
              <a:rPr lang="en" sz="1300">
                <a:solidFill>
                  <a:srgbClr val="232323"/>
                </a:solidFill>
                <a:highlight>
                  <a:srgbClr val="FFFFFF"/>
                </a:highlight>
              </a:rPr>
              <a:t>ICESat-2 quicklook </a:t>
            </a:r>
            <a:r>
              <a:rPr lang="en" sz="1300" u="sng">
                <a:solidFill>
                  <a:srgbClr val="1155CC"/>
                </a:solidFill>
                <a:highlight>
                  <a:srgbClr val="FFFFFF"/>
                </a:highlight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products</a:t>
            </a:r>
            <a:endParaRPr sz="1300">
              <a:solidFill>
                <a:srgbClr val="232323"/>
              </a:solidFill>
              <a:highlight>
                <a:srgbClr val="FFFFFF"/>
              </a:highlight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Char char="●"/>
            </a:pPr>
            <a:r>
              <a:rPr lang="en" sz="1300">
                <a:solidFill>
                  <a:srgbClr val="232323"/>
                </a:solidFill>
                <a:highlight>
                  <a:srgbClr val="FFFFFF"/>
                </a:highlight>
              </a:rPr>
              <a:t>Observational Products for End-Users from Remote Sensing Analysis (</a:t>
            </a:r>
            <a:r>
              <a:rPr lang="en" sz="1300" u="sng">
                <a:solidFill>
                  <a:srgbClr val="1155CC"/>
                </a:solidFill>
                <a:highlight>
                  <a:srgbClr val="FFFFFF"/>
                </a:highlight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OPERA</a:t>
            </a:r>
            <a:r>
              <a:rPr lang="en" sz="1300">
                <a:solidFill>
                  <a:srgbClr val="232323"/>
                </a:solidFill>
                <a:highlight>
                  <a:srgbClr val="FFFFFF"/>
                </a:highlight>
              </a:rPr>
              <a:t>)</a:t>
            </a:r>
            <a:endParaRPr sz="1300">
              <a:solidFill>
                <a:srgbClr val="23232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232323"/>
                </a:solidFill>
                <a:highlight>
                  <a:srgbClr val="FFFFFF"/>
                </a:highlight>
              </a:rPr>
              <a:t>2020 cycle:</a:t>
            </a:r>
            <a:endParaRPr sz="1300">
              <a:solidFill>
                <a:srgbClr val="232323"/>
              </a:solidFill>
              <a:highlight>
                <a:srgbClr val="FFFFFF"/>
              </a:highlight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300"/>
              <a:buChar char="●"/>
            </a:pPr>
            <a:r>
              <a:rPr lang="en" sz="1300" u="sng">
                <a:solidFill>
                  <a:srgbClr val="1155CC"/>
                </a:solidFill>
                <a:highlight>
                  <a:srgbClr val="FFFFFF"/>
                </a:highlight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TEMPO</a:t>
            </a:r>
            <a:r>
              <a:rPr lang="en" sz="1300">
                <a:solidFill>
                  <a:srgbClr val="232323"/>
                </a:solidFill>
                <a:highlight>
                  <a:srgbClr val="FFFFFF"/>
                </a:highlight>
              </a:rPr>
              <a:t> near real-time products</a:t>
            </a:r>
            <a:endParaRPr sz="1300">
              <a:solidFill>
                <a:srgbClr val="232323"/>
              </a:solidFill>
              <a:highlight>
                <a:srgbClr val="FFFFFF"/>
              </a:highlight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300"/>
              <a:buChar char="●"/>
            </a:pPr>
            <a:r>
              <a:rPr lang="en" sz="1300">
                <a:solidFill>
                  <a:srgbClr val="232323"/>
                </a:solidFill>
                <a:highlight>
                  <a:srgbClr val="FFFFFF"/>
                </a:highlight>
              </a:rPr>
              <a:t>HLS-derived vegetation indices</a:t>
            </a:r>
            <a:endParaRPr sz="1300">
              <a:solidFill>
                <a:srgbClr val="232323"/>
              </a:solidFill>
              <a:highlight>
                <a:srgbClr val="FFFFFF"/>
              </a:highlight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300"/>
              <a:buChar char="●"/>
            </a:pPr>
            <a:r>
              <a:rPr lang="en" sz="1300">
                <a:solidFill>
                  <a:srgbClr val="232323"/>
                </a:solidFill>
                <a:highlight>
                  <a:srgbClr val="FFFFFF"/>
                </a:highlight>
              </a:rPr>
              <a:t>Expansion of </a:t>
            </a:r>
            <a:r>
              <a:rPr lang="en" sz="1300" u="sng">
                <a:solidFill>
                  <a:srgbClr val="1155CC"/>
                </a:solidFill>
                <a:highlight>
                  <a:srgbClr val="FFFFFF"/>
                </a:highlight>
                <a:hlinkClick r:id="rId9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Pandora air quality network</a:t>
            </a:r>
            <a:r>
              <a:rPr lang="en" sz="1300">
                <a:solidFill>
                  <a:srgbClr val="232323"/>
                </a:solidFill>
                <a:highlight>
                  <a:srgbClr val="FFFFFF"/>
                </a:highlight>
              </a:rPr>
              <a:t> and air quality forecasts</a:t>
            </a:r>
            <a:endParaRPr sz="1300">
              <a:solidFill>
                <a:srgbClr val="232323"/>
              </a:solidFill>
              <a:highlight>
                <a:srgbClr val="FFFFFF"/>
              </a:highlight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300"/>
              <a:buChar char="●"/>
            </a:pPr>
            <a:r>
              <a:rPr lang="en" sz="1300">
                <a:solidFill>
                  <a:srgbClr val="232323"/>
                </a:solidFill>
                <a:highlight>
                  <a:srgbClr val="FFFFFF"/>
                </a:highlight>
              </a:rPr>
              <a:t>Merged atmospheric sounder/GNSS planetary boundary layer product</a:t>
            </a:r>
            <a:endParaRPr sz="1300">
              <a:solidFill>
                <a:srgbClr val="23232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32323"/>
                </a:solidFill>
                <a:highlight>
                  <a:srgbClr val="FFFFFF"/>
                </a:highlight>
              </a:rPr>
              <a:t>Assessment needs submitted in the 2022 cycle in progress; a full list of SNWG activities being implemented is available </a:t>
            </a:r>
            <a:r>
              <a:rPr lang="en" sz="1300" u="sng">
                <a:solidFill>
                  <a:srgbClr val="1155CC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here</a:t>
            </a:r>
            <a:r>
              <a:rPr lang="en" sz="1300">
                <a:solidFill>
                  <a:srgbClr val="232323"/>
                </a:solidFill>
                <a:highlight>
                  <a:srgbClr val="FFFFFF"/>
                </a:highlight>
              </a:rPr>
              <a:t>.</a:t>
            </a:r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3600" y="2021375"/>
            <a:ext cx="5550400" cy="312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4"/>
          <p:cNvSpPr txBox="1">
            <a:spLocks noGrp="1"/>
          </p:cNvSpPr>
          <p:nvPr>
            <p:ph type="body" idx="1"/>
          </p:nvPr>
        </p:nvSpPr>
        <p:spPr>
          <a:xfrm>
            <a:off x="576075" y="1224100"/>
            <a:ext cx="8001000" cy="3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000"/>
              <a:buChar char="●"/>
            </a:pPr>
            <a:r>
              <a:rPr lang="en" sz="2000">
                <a:solidFill>
                  <a:srgbClr val="CCCCCC"/>
                </a:solidFill>
              </a:rPr>
              <a:t>Online interviews conducted for each need (117 for ‘22 cycle!)</a:t>
            </a:r>
            <a:endParaRPr sz="2000">
              <a:solidFill>
                <a:srgbClr val="CCCCCC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Clr>
                <a:srgbClr val="CCCCCC"/>
              </a:buClr>
              <a:buSzPts val="2000"/>
              <a:buChar char="●"/>
            </a:pPr>
            <a:endParaRPr sz="2000">
              <a:solidFill>
                <a:srgbClr val="CCCCCC"/>
              </a:solidFill>
            </a:endParaRPr>
          </a:p>
        </p:txBody>
      </p:sp>
      <p:sp>
        <p:nvSpPr>
          <p:cNvPr id="130" name="Google Shape;130;p14"/>
          <p:cNvSpPr txBox="1">
            <a:spLocks noGrp="1"/>
          </p:cNvSpPr>
          <p:nvPr>
            <p:ph type="title"/>
          </p:nvPr>
        </p:nvSpPr>
        <p:spPr>
          <a:xfrm>
            <a:off x="377850" y="202150"/>
            <a:ext cx="83883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Needs Assessment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1" name="Google Shape;131;p14"/>
          <p:cNvSpPr txBox="1">
            <a:spLocks noGrp="1"/>
          </p:cNvSpPr>
          <p:nvPr>
            <p:ph type="body" idx="1"/>
          </p:nvPr>
        </p:nvSpPr>
        <p:spPr>
          <a:xfrm>
            <a:off x="576075" y="1224100"/>
            <a:ext cx="3300900" cy="3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000"/>
              <a:buChar char="●"/>
            </a:pPr>
            <a:endParaRPr sz="2000">
              <a:solidFill>
                <a:srgbClr val="CCCCCC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ts val="2000"/>
              <a:buChar char="●"/>
            </a:pPr>
            <a:r>
              <a:rPr lang="en" sz="2000">
                <a:solidFill>
                  <a:srgbClr val="CCCCCC"/>
                </a:solidFill>
              </a:rPr>
              <a:t>Time-consuming but essential for understanding how to address needs</a:t>
            </a:r>
            <a:endParaRPr sz="2000">
              <a:solidFill>
                <a:srgbClr val="CCCCCC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Clr>
                <a:srgbClr val="CCCCCC"/>
              </a:buClr>
              <a:buSzPts val="2000"/>
              <a:buChar char="●"/>
            </a:pPr>
            <a:r>
              <a:rPr lang="en" sz="2000">
                <a:solidFill>
                  <a:srgbClr val="CCCCCC"/>
                </a:solidFill>
              </a:rPr>
              <a:t>Explosion of missions, data, and products!</a:t>
            </a:r>
            <a:endParaRPr sz="2000"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"/>
          <p:cNvSpPr txBox="1">
            <a:spLocks noGrp="1"/>
          </p:cNvSpPr>
          <p:nvPr>
            <p:ph type="title"/>
          </p:nvPr>
        </p:nvSpPr>
        <p:spPr>
          <a:xfrm>
            <a:off x="377850" y="202150"/>
            <a:ext cx="83883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Stakeholder Engagement</a:t>
            </a:r>
            <a:endParaRPr/>
          </a:p>
        </p:txBody>
      </p:sp>
      <p:sp>
        <p:nvSpPr>
          <p:cNvPr id="137" name="Google Shape;137;p15"/>
          <p:cNvSpPr txBox="1">
            <a:spLocks noGrp="1"/>
          </p:cNvSpPr>
          <p:nvPr>
            <p:ph type="body" idx="1"/>
          </p:nvPr>
        </p:nvSpPr>
        <p:spPr>
          <a:xfrm>
            <a:off x="163800" y="1224100"/>
            <a:ext cx="8816400" cy="3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NASA JPL 2018 cycle (OPERA); NASA MSFC 2020 cycle onwards</a:t>
            </a:r>
            <a:endParaRPr sz="200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Aim: ensure stakeholder capacity sufficient to adopt solutions</a:t>
            </a:r>
            <a:endParaRPr sz="200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Solutions vary in specificity and coverage =&gt; stakeholder engagement vary per solution</a:t>
            </a:r>
            <a:endParaRPr sz="2000"/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SzPts val="2000"/>
              <a:buChar char="●"/>
            </a:pPr>
            <a:r>
              <a:rPr lang="en" sz="2000"/>
              <a:t>Fosters NASA’s Open Source Science Initiative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title"/>
          </p:nvPr>
        </p:nvSpPr>
        <p:spPr>
          <a:xfrm>
            <a:off x="377850" y="202150"/>
            <a:ext cx="83883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Stakeholder Engagement</a:t>
            </a:r>
            <a:endParaRPr/>
          </a:p>
        </p:txBody>
      </p:sp>
      <p:pic>
        <p:nvPicPr>
          <p:cNvPr id="143" name="Google Shape;143;p1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1425" y="1072150"/>
            <a:ext cx="6461148" cy="3995151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4" name="Google Shape;144;p16"/>
          <p:cNvSpPr/>
          <p:nvPr/>
        </p:nvSpPr>
        <p:spPr>
          <a:xfrm>
            <a:off x="1316725" y="1057650"/>
            <a:ext cx="6461100" cy="3995100"/>
          </a:xfrm>
          <a:prstGeom prst="rect">
            <a:avLst/>
          </a:prstGeom>
          <a:noFill/>
          <a:ln w="1143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"/>
          <p:cNvSpPr txBox="1">
            <a:spLocks noGrp="1"/>
          </p:cNvSpPr>
          <p:nvPr>
            <p:ph type="ctrTitle"/>
          </p:nvPr>
        </p:nvSpPr>
        <p:spPr>
          <a:xfrm flipH="1">
            <a:off x="842850" y="3085150"/>
            <a:ext cx="5005500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you.</a:t>
            </a:r>
            <a:endParaRPr/>
          </a:p>
        </p:txBody>
      </p:sp>
      <p:pic>
        <p:nvPicPr>
          <p:cNvPr id="150" name="Google Shape;15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 Newsletter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F3F3F3"/>
      </a:accent1>
      <a:accent2>
        <a:srgbClr val="D9D9D9"/>
      </a:accent2>
      <a:accent3>
        <a:srgbClr val="B7B7B7"/>
      </a:accent3>
      <a:accent4>
        <a:srgbClr val="999999"/>
      </a:accent4>
      <a:accent5>
        <a:srgbClr val="666666"/>
      </a:accent5>
      <a:accent6>
        <a:srgbClr val="00000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On-screen Show (16:9)</PresentationFormat>
  <Paragraphs>59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Raleway Light</vt:lpstr>
      <vt:lpstr>Century Gothic</vt:lpstr>
      <vt:lpstr>Arial</vt:lpstr>
      <vt:lpstr>Exo 2</vt:lpstr>
      <vt:lpstr>Roboto</vt:lpstr>
      <vt:lpstr>Trebuchet MS</vt:lpstr>
      <vt:lpstr>Raleway</vt:lpstr>
      <vt:lpstr>Tech Newsletter by Slidesgo</vt:lpstr>
      <vt:lpstr>The Satellite Needs Working Group – overview and status update</vt:lpstr>
      <vt:lpstr>Goal of the Satellite Needs  Working Group (SNWG):   Implement solutions that address Earth observation-needs of federal agencies  </vt:lpstr>
      <vt:lpstr>PowerPoint Presentation</vt:lpstr>
      <vt:lpstr>All SNWG Solutions: https://www.earthdata.nasa.gov/esds/impact/snwg/solutions</vt:lpstr>
      <vt:lpstr>Needs Assessment</vt:lpstr>
      <vt:lpstr>Stakeholder Engagement</vt:lpstr>
      <vt:lpstr>Stakeholder Engagement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Satellite Needs Working Group – overview and status update</dc:title>
  <dc:creator>Mike Newchurch</dc:creator>
  <cp:lastModifiedBy>Mike Newchurch</cp:lastModifiedBy>
  <cp:revision>1</cp:revision>
  <dcterms:modified xsi:type="dcterms:W3CDTF">2023-04-28T21:42:11Z</dcterms:modified>
</cp:coreProperties>
</file>